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5" r:id="rId4"/>
    <p:sldId id="258" r:id="rId5"/>
    <p:sldId id="264" r:id="rId6"/>
    <p:sldId id="266" r:id="rId7"/>
    <p:sldId id="263" r:id="rId8"/>
    <p:sldId id="259" r:id="rId9"/>
    <p:sldId id="260" r:id="rId10"/>
    <p:sldId id="261" r:id="rId11"/>
    <p:sldId id="262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7EB"/>
    <a:srgbClr val="FFFE70"/>
    <a:srgbClr val="FFAB40"/>
    <a:srgbClr val="001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43" d="100"/>
          <a:sy n="43" d="100"/>
        </p:scale>
        <p:origin x="657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86965" y="3996131"/>
            <a:ext cx="7726768" cy="2153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88954" y="3996131"/>
            <a:ext cx="6922793" cy="25975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indent="-635" algn="ctr">
              <a:lnSpc>
                <a:spcPct val="100099"/>
              </a:lnSpc>
              <a:spcBef>
                <a:spcPts val="95"/>
              </a:spcBef>
            </a:pPr>
            <a:r>
              <a:rPr lang="en-US" sz="4800" dirty="0">
                <a:solidFill>
                  <a:srgbClr val="FFFE70"/>
                </a:solidFill>
              </a:rPr>
              <a:t>LEARNED IN TRANSLATION</a:t>
            </a:r>
            <a:br>
              <a:rPr lang="en-US" sz="4000" dirty="0"/>
            </a:br>
            <a:br>
              <a:rPr lang="en-US" sz="4000" dirty="0"/>
            </a:br>
            <a:r>
              <a:rPr sz="4000" i="1" dirty="0"/>
              <a:t>Building a</a:t>
            </a:r>
            <a:r>
              <a:rPr lang="en-US" sz="4000" i="1" dirty="0"/>
              <a:t> </a:t>
            </a:r>
            <a:r>
              <a:rPr sz="4000" i="1" dirty="0"/>
              <a:t>Blog that </a:t>
            </a:r>
            <a:r>
              <a:rPr lang="en-US" sz="4000" i="1" dirty="0"/>
              <a:t>Reads</a:t>
            </a:r>
            <a:r>
              <a:rPr sz="4000" i="1" dirty="0"/>
              <a:t> </a:t>
            </a:r>
            <a:r>
              <a:rPr lang="en-US" sz="4000" i="1" dirty="0"/>
              <a:t>in </a:t>
            </a:r>
            <a:r>
              <a:rPr sz="4000" i="1" dirty="0"/>
              <a:t>Every Language</a:t>
            </a:r>
            <a:r>
              <a:rPr lang="en-US" sz="4000" i="1" dirty="0"/>
              <a:t> and Bias</a:t>
            </a:r>
            <a:r>
              <a:rPr sz="4000" i="1" dirty="0"/>
              <a:t>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394325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</a:pPr>
            <a:r>
              <a:rPr sz="4800" spc="844" dirty="0">
                <a:solidFill>
                  <a:srgbClr val="FFAB40"/>
                </a:solidFill>
              </a:rPr>
              <a:t>Engaging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535" dirty="0">
                <a:solidFill>
                  <a:srgbClr val="FFAB40"/>
                </a:solidFill>
              </a:rPr>
              <a:t>Global  </a:t>
            </a:r>
            <a:r>
              <a:rPr sz="4800" spc="700" dirty="0">
                <a:solidFill>
                  <a:srgbClr val="FFAB40"/>
                </a:solidFill>
              </a:rPr>
              <a:t>Audiences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5810250" cy="258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Explore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strategies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captivate  </a:t>
            </a:r>
            <a:r>
              <a:rPr sz="2800" b="1" spc="345" dirty="0">
                <a:solidFill>
                  <a:srgbClr val="FFFFFF"/>
                </a:solidFill>
                <a:latin typeface="Calibri"/>
                <a:cs typeface="Calibri"/>
              </a:rPr>
              <a:t>diverse </a:t>
            </a:r>
            <a:r>
              <a:rPr sz="2800" b="1" spc="395" dirty="0">
                <a:solidFill>
                  <a:srgbClr val="FFFFFF"/>
                </a:solidFill>
                <a:latin typeface="Calibri"/>
                <a:cs typeface="Calibri"/>
              </a:rPr>
              <a:t>audiences </a:t>
            </a:r>
            <a:r>
              <a:rPr sz="2800" spc="250" dirty="0">
                <a:solidFill>
                  <a:srgbClr val="FFFFFF"/>
                </a:solidFill>
                <a:latin typeface="Calibri"/>
                <a:cs typeface="Calibri"/>
              </a:rPr>
              <a:t>worldwide.  </a:t>
            </a:r>
            <a:r>
              <a:rPr sz="2800" spc="390" dirty="0">
                <a:solidFill>
                  <a:srgbClr val="FFFFFF"/>
                </a:solidFill>
                <a:latin typeface="Calibri"/>
                <a:cs typeface="Calibri"/>
              </a:rPr>
              <a:t>From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localization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cultural 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nuances,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how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5" dirty="0">
                <a:solidFill>
                  <a:srgbClr val="FFFFFF"/>
                </a:solidFill>
                <a:latin typeface="Calibri"/>
                <a:cs typeface="Calibri"/>
              </a:rPr>
              <a:t>tailor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54" dirty="0">
                <a:solidFill>
                  <a:srgbClr val="FFFFFF"/>
                </a:solidFill>
                <a:latin typeface="Calibri"/>
                <a:cs typeface="Calibri"/>
              </a:rPr>
              <a:t>your 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6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465" dirty="0">
                <a:solidFill>
                  <a:srgbClr val="FFFFFF"/>
                </a:solidFill>
                <a:latin typeface="Calibri"/>
                <a:cs typeface="Calibri"/>
              </a:rPr>
              <a:t>maximum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in 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6459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  <a:tabLst>
                <a:tab pos="3753485" algn="l"/>
                <a:tab pos="5064760" algn="l"/>
              </a:tabLst>
            </a:pPr>
            <a:r>
              <a:rPr sz="4800" spc="880" dirty="0">
                <a:solidFill>
                  <a:srgbClr val="FFAB40"/>
                </a:solidFill>
              </a:rPr>
              <a:t>E</a:t>
            </a:r>
            <a:r>
              <a:rPr sz="4800" spc="1105" dirty="0">
                <a:solidFill>
                  <a:srgbClr val="FFAB40"/>
                </a:solidFill>
              </a:rPr>
              <a:t>m</a:t>
            </a:r>
            <a:r>
              <a:rPr sz="4800" spc="755" dirty="0">
                <a:solidFill>
                  <a:srgbClr val="FFAB40"/>
                </a:solidFill>
              </a:rPr>
              <a:t>b</a:t>
            </a:r>
            <a:r>
              <a:rPr sz="4800" spc="250" dirty="0">
                <a:solidFill>
                  <a:srgbClr val="FFAB40"/>
                </a:solidFill>
              </a:rPr>
              <a:t>r</a:t>
            </a:r>
            <a:r>
              <a:rPr sz="4800" spc="675" dirty="0">
                <a:solidFill>
                  <a:srgbClr val="FFAB40"/>
                </a:solidFill>
              </a:rPr>
              <a:t>a</a:t>
            </a:r>
            <a:r>
              <a:rPr sz="4800" spc="875" dirty="0">
                <a:solidFill>
                  <a:srgbClr val="FFAB40"/>
                </a:solidFill>
              </a:rPr>
              <a:t>c</a:t>
            </a:r>
            <a:r>
              <a:rPr sz="4800" spc="315" dirty="0">
                <a:solidFill>
                  <a:srgbClr val="FFAB40"/>
                </a:solidFill>
              </a:rPr>
              <a:t>i</a:t>
            </a:r>
            <a:r>
              <a:rPr sz="4800" spc="795" dirty="0">
                <a:solidFill>
                  <a:srgbClr val="FFAB40"/>
                </a:solidFill>
              </a:rPr>
              <a:t>n</a:t>
            </a:r>
            <a:r>
              <a:rPr sz="4800" spc="1105" dirty="0">
                <a:solidFill>
                  <a:srgbClr val="FFAB40"/>
                </a:solidFill>
              </a:rPr>
              <a:t>g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95" dirty="0">
                <a:solidFill>
                  <a:srgbClr val="FFAB40"/>
                </a:solidFill>
              </a:rPr>
              <a:t>h</a:t>
            </a:r>
            <a:r>
              <a:rPr sz="4800" spc="665" dirty="0">
                <a:solidFill>
                  <a:srgbClr val="FFAB40"/>
                </a:solidFill>
              </a:rPr>
              <a:t>e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815" dirty="0">
                <a:solidFill>
                  <a:srgbClr val="FFAB40"/>
                </a:solidFill>
              </a:rPr>
              <a:t>F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385" dirty="0">
                <a:solidFill>
                  <a:srgbClr val="FFAB40"/>
                </a:solidFill>
              </a:rPr>
              <a:t>r</a:t>
            </a:r>
            <a:r>
              <a:rPr sz="4800" spc="420" dirty="0">
                <a:solidFill>
                  <a:srgbClr val="FFAB40"/>
                </a:solidFill>
              </a:rPr>
              <a:t>e  </a:t>
            </a:r>
            <a:r>
              <a:rPr sz="4800" spc="520" dirty="0">
                <a:solidFill>
                  <a:srgbClr val="FFAB40"/>
                </a:solidFill>
              </a:rPr>
              <a:t>of</a:t>
            </a:r>
            <a:r>
              <a:rPr sz="4800" spc="305" dirty="0">
                <a:solidFill>
                  <a:srgbClr val="FFAB40"/>
                </a:solidFill>
              </a:rPr>
              <a:t> </a:t>
            </a:r>
            <a:r>
              <a:rPr sz="4800" spc="830" dirty="0">
                <a:solidFill>
                  <a:srgbClr val="FFAB40"/>
                </a:solidFill>
              </a:rPr>
              <a:t>Language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10174947" y="11899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807085" algn="l"/>
                <a:tab pos="1504950" algn="l"/>
                <a:tab pos="3171825" algn="l"/>
                <a:tab pos="4451350" algn="l"/>
                <a:tab pos="4874260" algn="l"/>
              </a:tabLst>
            </a:pPr>
            <a:r>
              <a:rPr sz="1950" spc="360" dirty="0">
                <a:solidFill>
                  <a:srgbClr val="FFFFFF"/>
                </a:solidFill>
                <a:latin typeface="Calibri"/>
                <a:cs typeface="Calibri"/>
              </a:rPr>
              <a:t>J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950" spc="31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h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v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0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w</a:t>
            </a:r>
            <a:r>
              <a:rPr sz="1950" spc="22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1950" spc="20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229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4947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connected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world!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Embrace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85" dirty="0">
                <a:solidFill>
                  <a:srgbClr val="FFFFFF"/>
                </a:solidFill>
                <a:latin typeface="Calibri"/>
                <a:cs typeface="Calibri"/>
              </a:rPr>
              <a:t>potential</a:t>
            </a:r>
            <a:r>
              <a:rPr sz="1950" spc="7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74947" y="1790039"/>
            <a:ext cx="5560060" cy="927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1000"/>
              </a:lnSpc>
              <a:spcBef>
                <a:spcPts val="100"/>
              </a:spcBef>
            </a:pP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break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down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language </a:t>
            </a:r>
            <a:r>
              <a:rPr sz="1950" spc="165" dirty="0">
                <a:solidFill>
                  <a:srgbClr val="FFFFFF"/>
                </a:solidFill>
                <a:latin typeface="Calibri"/>
                <a:cs typeface="Calibri"/>
              </a:rPr>
              <a:t>barriers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and 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foster </a:t>
            </a: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understanding </a:t>
            </a:r>
            <a:r>
              <a:rPr sz="1950" spc="195" dirty="0">
                <a:solidFill>
                  <a:srgbClr val="FFFFFF"/>
                </a:solidFill>
                <a:latin typeface="Calibri"/>
                <a:cs typeface="Calibri"/>
              </a:rPr>
              <a:t>across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globe. </a:t>
            </a:r>
            <a:r>
              <a:rPr sz="1950" spc="170" dirty="0">
                <a:solidFill>
                  <a:srgbClr val="FFFFFF"/>
                </a:solidFill>
                <a:latin typeface="Calibri"/>
                <a:cs typeface="Calibri"/>
              </a:rPr>
              <a:t>Let's 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embark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5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8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exciting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journey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together!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2227" y="1442859"/>
            <a:ext cx="8076247" cy="76238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US" sz="4800" dirty="0">
                <a:solidFill>
                  <a:srgbClr val="FFAB40"/>
                </a:solidFill>
              </a:rPr>
              <a:t>Learned in Translation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4667250" y="2937600"/>
            <a:ext cx="8951595" cy="222496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Welcome to the world of </a:t>
            </a:r>
            <a:r>
              <a:rPr lang="en-US" sz="2800" i="1" dirty="0">
                <a:solidFill>
                  <a:srgbClr val="FFFFFF"/>
                </a:solidFill>
                <a:cs typeface="Cambria"/>
              </a:rPr>
              <a:t>multi-lingual blogging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!</a:t>
            </a: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Let's explore how we can build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, visualize, summarize, and sentiment score a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 blog that speaks every language with the help of AI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 (and without you needing to learn any new words)</a:t>
            </a:r>
            <a:endParaRPr sz="2800" dirty="0">
              <a:cs typeface="Book Antiqu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828897" y="5269456"/>
            <a:ext cx="10629899" cy="38481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effectLst>
            <a:softEdge rad="635000"/>
          </a:effectLst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2">
            <a:extLst>
              <a:ext uri="{FF2B5EF4-FFF2-40B4-BE49-F238E27FC236}">
                <a16:creationId xmlns:a16="http://schemas.microsoft.com/office/drawing/2014/main" id="{530C3758-5112-8F8C-95FE-9573A96515E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B32E571C-F5B7-5AE0-547C-98F0296F3F43}"/>
              </a:ext>
            </a:extLst>
          </p:cNvPr>
          <p:cNvSpPr/>
          <p:nvPr/>
        </p:nvSpPr>
        <p:spPr>
          <a:xfrm>
            <a:off x="1954326" y="4098539"/>
            <a:ext cx="3200400" cy="1600200"/>
          </a:xfrm>
          <a:prstGeom prst="homePlate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 website using GitHub Pages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97EA85BB-808E-2E98-D082-B19B7BD3511F}"/>
              </a:ext>
            </a:extLst>
          </p:cNvPr>
          <p:cNvSpPr/>
          <p:nvPr/>
        </p:nvSpPr>
        <p:spPr>
          <a:xfrm>
            <a:off x="4840740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Created blog content in English</a:t>
            </a: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7E0F3AD-4B34-88E5-1FAD-113DE0014276}"/>
              </a:ext>
            </a:extLst>
          </p:cNvPr>
          <p:cNvSpPr/>
          <p:nvPr/>
        </p:nvSpPr>
        <p:spPr>
          <a:xfrm>
            <a:off x="4840740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</a:t>
            </a:r>
            <a:r>
              <a:rPr lang="en-US" sz="2400" dirty="0" err="1">
                <a:solidFill>
                  <a:schemeClr val="tx1"/>
                </a:solidFill>
              </a:rPr>
              <a:t>Gradio</a:t>
            </a:r>
            <a:r>
              <a:rPr lang="en-US" sz="2400" dirty="0">
                <a:solidFill>
                  <a:schemeClr val="tx1"/>
                </a:solidFill>
              </a:rPr>
              <a:t> to build interface</a:t>
            </a: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924FB544-E39F-033D-D7E8-235C258B0138}"/>
              </a:ext>
            </a:extLst>
          </p:cNvPr>
          <p:cNvSpPr/>
          <p:nvPr/>
        </p:nvSpPr>
        <p:spPr>
          <a:xfrm>
            <a:off x="1954326" y="7192757"/>
            <a:ext cx="3200400" cy="1600200"/>
          </a:xfrm>
          <a:prstGeom prst="homePlate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article summarizer and bias score model using python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7144821-699E-64C8-4CA2-E506FC2795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3200" dirty="0">
                <a:solidFill>
                  <a:srgbClr val="FFAB40"/>
                </a:solidFill>
              </a:rPr>
              <a:t>Project Process Flow</a:t>
            </a:r>
            <a:endParaRPr sz="3200" dirty="0"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ED543B7-FE5A-97AA-2243-5756CBBA589F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7AF010D9-E2B6-824B-D30B-23330EFEC337}"/>
              </a:ext>
            </a:extLst>
          </p:cNvPr>
          <p:cNvSpPr/>
          <p:nvPr/>
        </p:nvSpPr>
        <p:spPr>
          <a:xfrm>
            <a:off x="772715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Google Translation API to translate content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4D0ED4A-9A3F-7664-CCAB-7F2EA3B8BC56}"/>
              </a:ext>
            </a:extLst>
          </p:cNvPr>
          <p:cNvSpPr/>
          <p:nvPr/>
        </p:nvSpPr>
        <p:spPr>
          <a:xfrm>
            <a:off x="960551" y="4441439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620EA9A-1700-0DAE-BC14-64B9BB63244D}"/>
              </a:ext>
            </a:extLst>
          </p:cNvPr>
          <p:cNvSpPr/>
          <p:nvPr/>
        </p:nvSpPr>
        <p:spPr>
          <a:xfrm>
            <a:off x="960551" y="7535657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2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062EBB73-42B0-4D8B-9373-BB92FC3741F4}"/>
              </a:ext>
            </a:extLst>
          </p:cNvPr>
          <p:cNvSpPr/>
          <p:nvPr/>
        </p:nvSpPr>
        <p:spPr>
          <a:xfrm>
            <a:off x="10613568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Published blog content using Go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6BDF4395-F7F8-C5A1-7000-BF9516030E04}"/>
              </a:ext>
            </a:extLst>
          </p:cNvPr>
          <p:cNvSpPr/>
          <p:nvPr/>
        </p:nvSpPr>
        <p:spPr>
          <a:xfrm>
            <a:off x="7727154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Fed blog content into model for analysis</a:t>
            </a: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2E47EF55-CFE5-797D-E33A-87B4AFCDEB27}"/>
              </a:ext>
            </a:extLst>
          </p:cNvPr>
          <p:cNvSpPr/>
          <p:nvPr/>
        </p:nvSpPr>
        <p:spPr>
          <a:xfrm>
            <a:off x="1349998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blog images using </a:t>
            </a:r>
            <a:r>
              <a:rPr lang="en-US" sz="2400" dirty="0" err="1">
                <a:solidFill>
                  <a:schemeClr val="tx1"/>
                </a:solidFill>
              </a:rPr>
              <a:t>InvokeAI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03D968A-D8B8-53CC-5745-7C9DE08C0DEB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 rot="5400000">
            <a:off x="9623502" y="5002541"/>
            <a:ext cx="1494018" cy="2886414"/>
          </a:xfrm>
          <a:prstGeom prst="bentConnector3">
            <a:avLst>
              <a:gd name="adj1" fmla="val 50000"/>
            </a:avLst>
          </a:prstGeom>
          <a:ln w="57150">
            <a:solidFill>
              <a:srgbClr val="FFAB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22FF3728-3EE2-D926-A170-1BCA695D857D}"/>
              </a:ext>
            </a:extLst>
          </p:cNvPr>
          <p:cNvSpPr/>
          <p:nvPr/>
        </p:nvSpPr>
        <p:spPr>
          <a:xfrm>
            <a:off x="10613568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summaries and scores</a:t>
            </a: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08E2CD0F-0A2C-DFE9-FE15-E26C85A33494}"/>
              </a:ext>
            </a:extLst>
          </p:cNvPr>
          <p:cNvSpPr/>
          <p:nvPr/>
        </p:nvSpPr>
        <p:spPr>
          <a:xfrm>
            <a:off x="13499984" y="7192757"/>
            <a:ext cx="3200400" cy="1600200"/>
          </a:xfrm>
          <a:prstGeom prst="chevron">
            <a:avLst/>
          </a:prstGeom>
          <a:noFill/>
          <a:ln>
            <a:solidFill>
              <a:srgbClr val="FFFE7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rgbClr val="FFFE70"/>
                </a:solidFill>
              </a:rPr>
              <a:t>Feed scores back into blog</a:t>
            </a:r>
          </a:p>
        </p:txBody>
      </p:sp>
    </p:spTree>
    <p:extLst>
      <p:ext uri="{BB962C8B-B14F-4D97-AF65-F5344CB8AC3E}">
        <p14:creationId xmlns:p14="http://schemas.microsoft.com/office/powerpoint/2010/main" val="132574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AI Language</a:t>
            </a:r>
            <a:r>
              <a:rPr lang="en-US" sz="3200" dirty="0">
                <a:solidFill>
                  <a:srgbClr val="66C7EB"/>
                </a:solidFill>
              </a:rPr>
              <a:t> Translation</a:t>
            </a:r>
            <a:r>
              <a:rPr sz="3200" dirty="0">
                <a:solidFill>
                  <a:srgbClr val="66C7EB"/>
                </a:solidFill>
              </a:rPr>
              <a:t> Processing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61" y="4083050"/>
            <a:ext cx="7205472" cy="521360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translateText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text)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Initializes a translation client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Translates the given text to the specified target language using the Google Cloud Translation API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the translated text or an error if any step fails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get_title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date and title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the title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Formats the translated title and original date into a specific format</a:t>
            </a: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39746B49-EFE4-E324-7770-ECAC1F37D720}"/>
              </a:ext>
            </a:extLst>
          </p:cNvPr>
          <p:cNvSpPr txBox="1"/>
          <p:nvPr/>
        </p:nvSpPr>
        <p:spPr>
          <a:xfrm>
            <a:off x="9160433" y="4083050"/>
            <a:ext cx="7205472" cy="47519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get_body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body text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each paragraph of the body text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Returns the translated body text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main()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Reads the content of a source file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it into multiple languages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Writes the translated content into separate files for each language</a:t>
            </a: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4E724EFB-66F1-FA9A-441C-8C44B9741AC2}"/>
              </a:ext>
            </a:extLst>
          </p:cNvPr>
          <p:cNvSpPr txBox="1"/>
          <p:nvPr/>
        </p:nvSpPr>
        <p:spPr>
          <a:xfrm>
            <a:off x="1954327" y="2602204"/>
            <a:ext cx="10091623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Used Google’s Go language to build the background infrastructure for a potential blogging website</a:t>
            </a:r>
          </a:p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Developed 4 functions to drive commands for blog publishing and translation: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49A6B67-0A4F-3D93-3701-F925EE92C5AA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01FED625-B036-D768-E2F6-93A9371D2C2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</a:t>
            </a:r>
            <a:r>
              <a:rPr lang="en-US" sz="3200" dirty="0">
                <a:solidFill>
                  <a:srgbClr val="66C7EB"/>
                </a:solidFill>
              </a:rPr>
              <a:t>AI Image Generation</a:t>
            </a:r>
            <a:endParaRPr sz="3200" dirty="0">
              <a:solidFill>
                <a:srgbClr val="66C7EB"/>
              </a:solidFill>
            </a:endParaRP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A7FAAB-BF8C-5EAE-D3D5-19D551B3C7EF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1b</a:t>
            </a:r>
          </a:p>
        </p:txBody>
      </p:sp>
    </p:spTree>
    <p:extLst>
      <p:ext uri="{BB962C8B-B14F-4D97-AF65-F5344CB8AC3E}">
        <p14:creationId xmlns:p14="http://schemas.microsoft.com/office/powerpoint/2010/main" val="276051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AE2FB3D9-D8AD-3B6C-F260-D200A052515C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FE70"/>
                </a:solidFill>
              </a:rPr>
              <a:t>Understanding AI </a:t>
            </a:r>
            <a:r>
              <a:rPr lang="en-US" sz="3200" dirty="0">
                <a:solidFill>
                  <a:srgbClr val="FFFE70"/>
                </a:solidFill>
              </a:rPr>
              <a:t>Summary and Bias Score </a:t>
            </a:r>
            <a:r>
              <a:rPr sz="3200" dirty="0">
                <a:solidFill>
                  <a:srgbClr val="FFFE70"/>
                </a:solidFill>
              </a:rPr>
              <a:t>Processing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FFFE7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3F8242-1936-C581-B372-2F5FC1A5C6C0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63015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7200" dirty="0"/>
              <a:t>Thanks!</a:t>
            </a:r>
          </a:p>
        </p:txBody>
      </p:sp>
      <p:sp>
        <p:nvSpPr>
          <p:cNvPr id="13" name="object 13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0B73759F-3D6E-6CA5-1D7D-F21751B16734}"/>
              </a:ext>
            </a:extLst>
          </p:cNvPr>
          <p:cNvSpPr txBox="1">
            <a:spLocks/>
          </p:cNvSpPr>
          <p:nvPr/>
        </p:nvSpPr>
        <p:spPr>
          <a:xfrm>
            <a:off x="1611337" y="4832361"/>
            <a:ext cx="11501413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sz="4000" kern="0" dirty="0"/>
              <a:t>Group 3, coming to a </a:t>
            </a:r>
            <a:r>
              <a:rPr lang="en-US" sz="4000" kern="0"/>
              <a:t>TED talk </a:t>
            </a:r>
            <a:r>
              <a:rPr lang="en-US" sz="4000" kern="0" dirty="0"/>
              <a:t>near you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78557"/>
            <a:ext cx="6466840" cy="59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50" spc="545" dirty="0">
                <a:solidFill>
                  <a:srgbClr val="FFAB40"/>
                </a:solidFill>
              </a:rPr>
              <a:t>Challenges </a:t>
            </a:r>
            <a:r>
              <a:rPr sz="3750" spc="575" dirty="0">
                <a:solidFill>
                  <a:srgbClr val="FFAB40"/>
                </a:solidFill>
              </a:rPr>
              <a:t>and</a:t>
            </a:r>
            <a:r>
              <a:rPr sz="3750" spc="-130" dirty="0">
                <a:solidFill>
                  <a:srgbClr val="FFAB40"/>
                </a:solidFill>
              </a:rPr>
              <a:t> </a:t>
            </a:r>
            <a:r>
              <a:rPr sz="3750" spc="470" dirty="0">
                <a:solidFill>
                  <a:srgbClr val="FFAB40"/>
                </a:solidFill>
              </a:rPr>
              <a:t>Solutions</a:t>
            </a:r>
            <a:endParaRPr sz="3750" dirty="0"/>
          </a:p>
        </p:txBody>
      </p:sp>
      <p:sp>
        <p:nvSpPr>
          <p:cNvPr id="4" name="object 4"/>
          <p:cNvSpPr txBox="1"/>
          <p:nvPr/>
        </p:nvSpPr>
        <p:spPr>
          <a:xfrm>
            <a:off x="9130283" y="3406392"/>
            <a:ext cx="7581900" cy="1279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99500"/>
              </a:lnSpc>
              <a:spcBef>
                <a:spcPts val="125"/>
              </a:spcBef>
            </a:pP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Dive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into </a:t>
            </a:r>
            <a:r>
              <a:rPr sz="2050" spc="200" dirty="0">
                <a:solidFill>
                  <a:srgbClr val="FFFFFF"/>
                </a:solidFill>
                <a:latin typeface="Book Antiqua"/>
                <a:cs typeface="Book Antiqua"/>
              </a:rPr>
              <a:t>the </a:t>
            </a:r>
            <a:r>
              <a:rPr sz="2050" spc="155" dirty="0">
                <a:solidFill>
                  <a:srgbClr val="FFFFFF"/>
                </a:solidFill>
                <a:latin typeface="Book Antiqua"/>
                <a:cs typeface="Book Antiqua"/>
              </a:rPr>
              <a:t>challenges </a:t>
            </a:r>
            <a:r>
              <a:rPr sz="2050" spc="85" dirty="0">
                <a:solidFill>
                  <a:srgbClr val="FFFFFF"/>
                </a:solidFill>
                <a:latin typeface="Book Antiqua"/>
                <a:cs typeface="Book Antiqua"/>
              </a:rPr>
              <a:t>of </a:t>
            </a:r>
            <a:r>
              <a:rPr sz="2100" i="1" spc="135" dirty="0">
                <a:solidFill>
                  <a:srgbClr val="FFFFFF"/>
                </a:solidFill>
                <a:latin typeface="Cambria"/>
                <a:cs typeface="Cambria"/>
              </a:rPr>
              <a:t>multilingual </a:t>
            </a:r>
            <a:r>
              <a:rPr sz="2100" i="1" spc="200" dirty="0">
                <a:solidFill>
                  <a:srgbClr val="FFFFFF"/>
                </a:solidFill>
                <a:latin typeface="Cambria"/>
                <a:cs typeface="Cambria"/>
              </a:rPr>
              <a:t>content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explore </a:t>
            </a:r>
            <a:r>
              <a:rPr sz="2050" spc="80" dirty="0">
                <a:solidFill>
                  <a:srgbClr val="FFFFFF"/>
                </a:solidFill>
                <a:latin typeface="Book Antiqua"/>
                <a:cs typeface="Book Antiqua"/>
              </a:rPr>
              <a:t>innovative </a:t>
            </a:r>
            <a:r>
              <a:rPr sz="2050" b="1" spc="254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2050" b="1" spc="210" dirty="0">
                <a:solidFill>
                  <a:srgbClr val="FFFFFF"/>
                </a:solidFill>
                <a:latin typeface="Calibri"/>
                <a:cs typeface="Calibri"/>
              </a:rPr>
              <a:t>solutions</a:t>
            </a:r>
            <a:r>
              <a:rPr sz="2050" spc="210" dirty="0">
                <a:solidFill>
                  <a:srgbClr val="FFFFFF"/>
                </a:solidFill>
                <a:latin typeface="Book Antiqua"/>
                <a:cs typeface="Book Antiqua"/>
              </a:rPr>
              <a:t>. </a:t>
            </a:r>
            <a:r>
              <a:rPr sz="2050" spc="100" dirty="0">
                <a:solidFill>
                  <a:srgbClr val="FFFFFF"/>
                </a:solidFill>
                <a:latin typeface="Book Antiqua"/>
                <a:cs typeface="Book Antiqua"/>
              </a:rPr>
              <a:t>Learn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how </a:t>
            </a:r>
            <a:r>
              <a:rPr sz="2050" spc="145" dirty="0">
                <a:solidFill>
                  <a:srgbClr val="FFFFFF"/>
                </a:solidFill>
                <a:latin typeface="Book Antiqua"/>
                <a:cs typeface="Book Antiqua"/>
              </a:rPr>
              <a:t>to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overcome  </a:t>
            </a:r>
            <a:r>
              <a:rPr sz="2050" spc="175" dirty="0">
                <a:solidFill>
                  <a:srgbClr val="FFFFFF"/>
                </a:solidFill>
                <a:latin typeface="Book Antiqua"/>
                <a:cs typeface="Book Antiqua"/>
              </a:rPr>
              <a:t>language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barriers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create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engaging,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localized </a:t>
            </a:r>
            <a:r>
              <a:rPr sz="2050" spc="185" dirty="0">
                <a:solidFill>
                  <a:srgbClr val="FFFFFF"/>
                </a:solidFill>
                <a:latin typeface="Book Antiqua"/>
                <a:cs typeface="Book Antiqua"/>
              </a:rPr>
              <a:t>content  </a:t>
            </a: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for </a:t>
            </a:r>
            <a:r>
              <a:rPr sz="2050" spc="125" dirty="0">
                <a:solidFill>
                  <a:srgbClr val="FFFFFF"/>
                </a:solidFill>
                <a:latin typeface="Book Antiqua"/>
                <a:cs typeface="Book Antiqua"/>
              </a:rPr>
              <a:t>global</a:t>
            </a:r>
            <a:r>
              <a:rPr sz="2050" spc="-20" dirty="0">
                <a:solidFill>
                  <a:srgbClr val="FFFFFF"/>
                </a:solidFill>
                <a:latin typeface="Book Antiqua"/>
                <a:cs typeface="Book Antiqua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audiences.</a:t>
            </a:r>
            <a:endParaRPr sz="2050" dirty="0">
              <a:latin typeface="Book Antiqua"/>
              <a:cs typeface="Book Antiqu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31386" y="2638234"/>
            <a:ext cx="6667499" cy="609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625465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730"/>
              </a:lnSpc>
              <a:spcBef>
                <a:spcPts val="100"/>
              </a:spcBef>
            </a:pPr>
            <a:r>
              <a:rPr sz="4800" spc="670" dirty="0">
                <a:solidFill>
                  <a:srgbClr val="FFAB40"/>
                </a:solidFill>
              </a:rPr>
              <a:t>Building</a:t>
            </a:r>
            <a:r>
              <a:rPr sz="4800" spc="300" dirty="0">
                <a:solidFill>
                  <a:srgbClr val="FFAB40"/>
                </a:solidFill>
              </a:rPr>
              <a:t> </a:t>
            </a:r>
            <a:r>
              <a:rPr sz="4800" spc="645" dirty="0">
                <a:solidFill>
                  <a:srgbClr val="FFAB40"/>
                </a:solidFill>
              </a:rPr>
              <a:t>the</a:t>
            </a:r>
            <a:endParaRPr sz="4800" dirty="0"/>
          </a:p>
          <a:p>
            <a:pPr marL="12700">
              <a:lnSpc>
                <a:spcPts val="5730"/>
              </a:lnSpc>
            </a:pPr>
            <a:r>
              <a:rPr sz="4800" spc="560" dirty="0">
                <a:solidFill>
                  <a:srgbClr val="FFAB40"/>
                </a:solidFill>
              </a:rPr>
              <a:t>Multilingual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755" dirty="0">
                <a:solidFill>
                  <a:srgbClr val="FFAB40"/>
                </a:solidFill>
              </a:rPr>
              <a:t>Blog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6289040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800" spc="225" dirty="0">
                <a:solidFill>
                  <a:srgbClr val="FFFFFF"/>
                </a:solidFill>
                <a:latin typeface="Calibri"/>
                <a:cs typeface="Calibri"/>
              </a:rPr>
              <a:t>Let's </a:t>
            </a:r>
            <a:r>
              <a:rPr sz="2800" spc="145" dirty="0">
                <a:solidFill>
                  <a:srgbClr val="FFFFFF"/>
                </a:solidFill>
                <a:latin typeface="Calibri"/>
                <a:cs typeface="Calibri"/>
              </a:rPr>
              <a:t>roll </a:t>
            </a:r>
            <a:r>
              <a:rPr sz="2800" spc="415" dirty="0">
                <a:solidFill>
                  <a:srgbClr val="FFFFFF"/>
                </a:solidFill>
                <a:latin typeface="Calibri"/>
                <a:cs typeface="Calibri"/>
              </a:rPr>
              <a:t>up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our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sleeves </a:t>
            </a:r>
            <a:r>
              <a:rPr sz="2800" spc="3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85" dirty="0">
                <a:solidFill>
                  <a:srgbClr val="FFFFFF"/>
                </a:solidFill>
                <a:latin typeface="Calibri"/>
                <a:cs typeface="Calibri"/>
              </a:rPr>
              <a:t>hands-on!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Discover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steps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b="1" spc="365" dirty="0">
                <a:solidFill>
                  <a:srgbClr val="FFFFFF"/>
                </a:solidFill>
                <a:latin typeface="Calibri"/>
                <a:cs typeface="Calibri"/>
              </a:rPr>
              <a:t>AI-powered</a:t>
            </a:r>
            <a:r>
              <a:rPr sz="2800" b="1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50" dirty="0">
                <a:solidFill>
                  <a:srgbClr val="FFFFFF"/>
                </a:solidFill>
                <a:latin typeface="Calibri"/>
                <a:cs typeface="Calibri"/>
              </a:rPr>
              <a:t>blog 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30" dirty="0">
                <a:solidFill>
                  <a:srgbClr val="FFFFFF"/>
                </a:solidFill>
                <a:latin typeface="Calibri"/>
                <a:cs typeface="Calibri"/>
              </a:rPr>
              <a:t>speak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65" dirty="0">
                <a:solidFill>
                  <a:srgbClr val="FFFFFF"/>
                </a:solidFill>
                <a:latin typeface="Calibri"/>
                <a:cs typeface="Calibri"/>
              </a:rPr>
              <a:t>ready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unleash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power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Calibri"/>
                <a:cs typeface="Calibri"/>
              </a:rPr>
              <a:t>AI!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492</Words>
  <Application>Microsoft Office PowerPoint</Application>
  <PresentationFormat>Custom</PresentationFormat>
  <Paragraphs>76</Paragraphs>
  <Slides>11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 Antiqua</vt:lpstr>
      <vt:lpstr>Calibri</vt:lpstr>
      <vt:lpstr>Cambria</vt:lpstr>
      <vt:lpstr>Courier New</vt:lpstr>
      <vt:lpstr>Office Theme</vt:lpstr>
      <vt:lpstr>LEARNED IN TRANSLATION  Building a Blog that Reads in Every Language and Bias!</vt:lpstr>
      <vt:lpstr>Learned in Translation</vt:lpstr>
      <vt:lpstr>Project Process Flow</vt:lpstr>
      <vt:lpstr>Understanding AI Language Translation Processing</vt:lpstr>
      <vt:lpstr>Understanding AI Image Generation</vt:lpstr>
      <vt:lpstr>Understanding AI Summary and Bias Score Processing</vt:lpstr>
      <vt:lpstr>Thanks!</vt:lpstr>
      <vt:lpstr>Challenges and Solutions</vt:lpstr>
      <vt:lpstr>Building the Multilingual Blog</vt:lpstr>
      <vt:lpstr>Engaging Global  Audiences</vt:lpstr>
      <vt:lpstr>Embracing the Future  of Language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in Translation:  Building an AI Blog that  Speaks Every Language!</dc:title>
  <dc:creator>Sean Patel</dc:creator>
  <cp:lastModifiedBy>Sean Patel</cp:lastModifiedBy>
  <cp:revision>37</cp:revision>
  <dcterms:created xsi:type="dcterms:W3CDTF">2024-05-16T22:30:26Z</dcterms:created>
  <dcterms:modified xsi:type="dcterms:W3CDTF">2024-05-22T20:33:41Z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2024-05-16T00:00:00Z</vt:filetime>
  </property>
</Properties>
</file>